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364" r:id="rId2"/>
    <p:sldId id="284" r:id="rId3"/>
    <p:sldId id="257" r:id="rId4"/>
    <p:sldId id="365" r:id="rId5"/>
    <p:sldId id="286" r:id="rId6"/>
    <p:sldId id="366" r:id="rId7"/>
    <p:sldId id="287" r:id="rId8"/>
    <p:sldId id="367" r:id="rId9"/>
    <p:sldId id="291" r:id="rId10"/>
    <p:sldId id="356" r:id="rId11"/>
    <p:sldId id="357" r:id="rId12"/>
    <p:sldId id="358" r:id="rId13"/>
    <p:sldId id="359" r:id="rId14"/>
    <p:sldId id="292" r:id="rId15"/>
    <p:sldId id="293" r:id="rId16"/>
    <p:sldId id="294" r:id="rId17"/>
    <p:sldId id="368" r:id="rId18"/>
    <p:sldId id="369" r:id="rId19"/>
    <p:sldId id="370" r:id="rId20"/>
    <p:sldId id="330" r:id="rId21"/>
    <p:sldId id="353" r:id="rId22"/>
    <p:sldId id="336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581AA8-D555-49CE-8731-52E82D61969D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6691E1-3543-4A11-8D29-7FCE71D1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5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512" y="6157062"/>
            <a:ext cx="7772400" cy="3487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209" y="6447223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1722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533400" y="8382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4547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0399" y="2415961"/>
            <a:ext cx="7772400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844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577924" y="112779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dirty="0" err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014157" y="114675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dirty="0" err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4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01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893379" y="-74623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dirty="0" err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620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| orang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0399" y="2415961"/>
            <a:ext cx="7772400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385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| orang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0399" y="2415961"/>
            <a:ext cx="7772400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30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|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0398" y="2415961"/>
            <a:ext cx="7841151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9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 flipV="1">
            <a:off x="464427" y="602313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464427" y="11430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88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4243311" y="6555406"/>
            <a:ext cx="4900689" cy="302593"/>
          </a:xfrm>
          <a:prstGeom prst="rect">
            <a:avLst/>
          </a:prstGeom>
        </p:spPr>
        <p:txBody>
          <a:bodyPr vert="horz" wrap="none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</a:rPr>
              <a:t>Confidential property of Optum. Do not distribute or reproduce without express permission from Optum.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464427" y="602313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464427" y="1078315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1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44" y="6174622"/>
            <a:ext cx="1387578" cy="35803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25884"/>
            <a:ext cx="8229600" cy="38216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229600" y="6508153"/>
            <a:ext cx="457200" cy="20955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E22CD0-11F5-4647-B802-77FC0A9339C4}" type="slidenum">
              <a:rPr lang="en-US" sz="800" b="1" smtClean="0">
                <a:solidFill>
                  <a:schemeClr val="tx1"/>
                </a:solidFill>
              </a:rPr>
              <a:t>‹#›</a:t>
            </a:fld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64427" y="11430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49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1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3" r:id="rId2"/>
    <p:sldLayoutId id="2147483650" r:id="rId3"/>
    <p:sldLayoutId id="2147483661" r:id="rId4"/>
    <p:sldLayoutId id="2147483665" r:id="rId5"/>
    <p:sldLayoutId id="2147483664" r:id="rId6"/>
    <p:sldLayoutId id="2147483662" r:id="rId7"/>
    <p:sldLayoutId id="2147483657" r:id="rId8"/>
    <p:sldLayoutId id="2147483659" r:id="rId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1450" indent="-171450" algn="l" defTabSz="914400" rtl="0" eaLnBrk="1" latinLnBrk="0" hangingPunct="1">
        <a:lnSpc>
          <a:spcPct val="95000"/>
        </a:lnSpc>
        <a:spcBef>
          <a:spcPts val="600"/>
        </a:spcBef>
        <a:spcAft>
          <a:spcPts val="300"/>
        </a:spcAft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00050" indent="-17145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71500" indent="-11430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57250" indent="-17145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28700" indent="-11430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•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199" y="3534156"/>
            <a:ext cx="3429001" cy="52705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smtClean="0"/>
              <a:t>Plan </a:t>
            </a:r>
            <a:r>
              <a:rPr lang="en-US" sz="1200" dirty="0"/>
              <a:t>Review</a:t>
            </a:r>
          </a:p>
          <a:p>
            <a:r>
              <a:rPr lang="en-US" sz="1200" dirty="0"/>
              <a:t>January – </a:t>
            </a:r>
            <a:r>
              <a:rPr lang="en-US" sz="1200" dirty="0" smtClean="0"/>
              <a:t>March  2018</a:t>
            </a:r>
            <a:endParaRPr lang="en-US" sz="1200" dirty="0"/>
          </a:p>
          <a:p>
            <a:endParaRPr lang="en-US" sz="9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4199" y="4267200"/>
            <a:ext cx="2057400" cy="381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June 18, 2018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5181600"/>
            <a:ext cx="2590800" cy="609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Presenters:</a:t>
            </a:r>
          </a:p>
          <a:p>
            <a:pPr lvl="0"/>
            <a:r>
              <a:rPr lang="en-US" sz="12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Holly Agoney:  Account Executive</a:t>
            </a: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752600" y="1562100"/>
            <a:ext cx="6310314" cy="2133600"/>
            <a:chOff x="1152" y="1248"/>
            <a:chExt cx="3975" cy="134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52" y="1248"/>
              <a:ext cx="3414" cy="1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535" y="1698"/>
              <a:ext cx="359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eaLnBrk="1" hangingPunct="1"/>
              <a:r>
                <a:rPr lang="en-US" sz="3600" b="1" dirty="0">
                  <a:solidFill>
                    <a:srgbClr val="E87722"/>
                  </a:solidFill>
                  <a:cs typeface="Arial" pitchFamily="34" charset="0"/>
                </a:rPr>
                <a:t>Bakers Union and </a:t>
              </a:r>
              <a:r>
                <a:rPr lang="en-US" sz="3600" b="1" dirty="0" smtClean="0">
                  <a:solidFill>
                    <a:srgbClr val="E87722"/>
                  </a:solidFill>
                  <a:cs typeface="Arial" pitchFamily="34" charset="0"/>
                </a:rPr>
                <a:t>FELRA </a:t>
              </a:r>
              <a:endParaRPr lang="en-US" sz="3600" b="1" dirty="0">
                <a:solidFill>
                  <a:srgbClr val="E87722"/>
                </a:solidFill>
                <a:cs typeface="Arial" pitchFamily="34" charset="0"/>
              </a:endParaRPr>
            </a:p>
            <a:p>
              <a:pPr lvl="0" eaLnBrk="1" hangingPunct="1"/>
              <a:r>
                <a:rPr lang="en-US" sz="3600" b="1" dirty="0">
                  <a:solidFill>
                    <a:srgbClr val="E87722"/>
                  </a:solidFill>
                  <a:cs typeface="Arial" pitchFamily="34" charset="0"/>
                </a:rPr>
                <a:t>Health and Welfare fund</a:t>
              </a:r>
              <a:endParaRPr lang="en-US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6242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1" y="1425243"/>
            <a:ext cx="4966929" cy="21357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 smtClean="0"/>
              <a:t>Key Performance</a:t>
            </a:r>
          </a:p>
          <a:p>
            <a:r>
              <a:rPr lang="en-US" sz="3600" dirty="0" smtClean="0"/>
              <a:t>Indicators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" y="4006850"/>
            <a:ext cx="3057526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0650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406400"/>
            <a:ext cx="8441055" cy="6320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762000" y="1447800"/>
            <a:ext cx="19050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4" name="Oval 3"/>
          <p:cNvSpPr/>
          <p:nvPr/>
        </p:nvSpPr>
        <p:spPr>
          <a:xfrm>
            <a:off x="3363277" y="1371600"/>
            <a:ext cx="1905000" cy="914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5" name="Oval 4"/>
          <p:cNvSpPr/>
          <p:nvPr/>
        </p:nvSpPr>
        <p:spPr>
          <a:xfrm>
            <a:off x="664464" y="3962400"/>
            <a:ext cx="19812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7310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79412"/>
            <a:ext cx="7886700" cy="505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4648200" y="2755900"/>
            <a:ext cx="228600" cy="3048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>
            <a:off x="4648200" y="3816636"/>
            <a:ext cx="228600" cy="304800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648200" y="4886516"/>
            <a:ext cx="228600" cy="3048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9156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77800"/>
            <a:ext cx="8229600" cy="56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528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" y="473075"/>
            <a:ext cx="7572376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1446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" y="192087"/>
            <a:ext cx="8032434" cy="580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762000" y="2636679"/>
            <a:ext cx="2895600" cy="914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8528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06412"/>
            <a:ext cx="8077200" cy="505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792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" y="298450"/>
            <a:ext cx="8105014" cy="59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09600" y="5105400"/>
            <a:ext cx="34290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8528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1" y="1425243"/>
            <a:ext cx="4966929" cy="21357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/>
              <a:t>3</a:t>
            </a:r>
            <a:r>
              <a:rPr lang="en-US" sz="3600" dirty="0" smtClean="0"/>
              <a:t>. Three Period Trend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38" y="3222626"/>
            <a:ext cx="3094673" cy="1148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9666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07975"/>
            <a:ext cx="8450581" cy="568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536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247650"/>
            <a:ext cx="8755381" cy="600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407988" y="4572000"/>
            <a:ext cx="2411412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82559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290512"/>
            <a:ext cx="8643938" cy="556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533400" y="4953000"/>
            <a:ext cx="6705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6974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1" y="1425243"/>
            <a:ext cx="4966929" cy="21357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/>
              <a:t>4</a:t>
            </a:r>
            <a:r>
              <a:rPr lang="en-US" sz="3600" dirty="0" smtClean="0"/>
              <a:t>. Cost Drivers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" y="4873625"/>
            <a:ext cx="3438526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322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627062"/>
            <a:ext cx="7714775" cy="553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2084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441326"/>
            <a:ext cx="7552373" cy="546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2084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455612"/>
            <a:ext cx="8115300" cy="414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381000" y="2133600"/>
            <a:ext cx="1589278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598495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" y="584200"/>
            <a:ext cx="8324756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7848600" y="1905000"/>
            <a:ext cx="5334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905000" y="22860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057400" y="24384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600200" y="31242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450848" y="32766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389888" y="3949192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679448" y="41402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39610" y="5506212"/>
            <a:ext cx="3581400" cy="3078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New meds not on previous ranking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819400" y="5597906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1631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30936"/>
            <a:ext cx="8324756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1371600" y="18288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>
            <a:off x="1447800" y="19812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1371600" y="2335784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1447800" y="25146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362200" y="2819400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447800" y="3151632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81000" y="5430750"/>
            <a:ext cx="25458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itchFamily="34" charset="0"/>
                <a:cs typeface="Arial" pitchFamily="34" charset="0"/>
              </a:rPr>
              <a:t>New meds not on previous ranking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926890" y="5555488"/>
            <a:ext cx="457200" cy="26416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4295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1" y="1425243"/>
            <a:ext cx="4966929" cy="21357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/>
              <a:t>5</a:t>
            </a:r>
            <a:r>
              <a:rPr lang="en-US" sz="3600" dirty="0" smtClean="0"/>
              <a:t>. Supplemental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" y="4873625"/>
            <a:ext cx="3438526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7098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306387"/>
            <a:ext cx="7930420" cy="580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38661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98451"/>
            <a:ext cx="7333775" cy="513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4648200" y="2362200"/>
            <a:ext cx="1295400" cy="2819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TUMRxColorPaletteTheme">
  <a:themeElements>
    <a:clrScheme name="Optum Ted">
      <a:dk1>
        <a:srgbClr val="53565A"/>
      </a:dk1>
      <a:lt1>
        <a:sysClr val="window" lastClr="FFFFFF"/>
      </a:lt1>
      <a:dk2>
        <a:srgbClr val="EAAA00"/>
      </a:dk2>
      <a:lt2>
        <a:srgbClr val="B1B3B3"/>
      </a:lt2>
      <a:accent1>
        <a:srgbClr val="E87722"/>
      </a:accent1>
      <a:accent2>
        <a:srgbClr val="008770"/>
      </a:accent2>
      <a:accent3>
        <a:srgbClr val="00549F"/>
      </a:accent3>
      <a:accent4>
        <a:srgbClr val="888B8D"/>
      </a:accent4>
      <a:accent5>
        <a:srgbClr val="739600"/>
      </a:accent5>
      <a:accent6>
        <a:srgbClr val="E87722"/>
      </a:accent6>
      <a:hlink>
        <a:srgbClr val="F2A900"/>
      </a:hlink>
      <a:folHlink>
        <a:srgbClr val="9E7722"/>
      </a:folHlink>
    </a:clrScheme>
    <a:fontScheme name="Opt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45720" rIns="45720"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OPTUMRxColorPaletteTheme</Template>
  <TotalTime>2864</TotalTime>
  <Words>52</Words>
  <Application>Microsoft Office PowerPoint</Application>
  <PresentationFormat>On-screen Show (4:3)</PresentationFormat>
  <Paragraphs>14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OPTUMRxColorPaletteTheme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scheinfk</dc:creator>
  <cp:lastModifiedBy>Dawn Welch</cp:lastModifiedBy>
  <cp:revision>56</cp:revision>
  <cp:lastPrinted>2015-10-01T16:40:05Z</cp:lastPrinted>
  <dcterms:created xsi:type="dcterms:W3CDTF">2015-09-02T17:51:49Z</dcterms:created>
  <dcterms:modified xsi:type="dcterms:W3CDTF">2018-06-13T18:03:43Z</dcterms:modified>
</cp:coreProperties>
</file>